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71" r:id="rId2"/>
    <p:sldId id="260" r:id="rId3"/>
    <p:sldId id="274" r:id="rId4"/>
    <p:sldId id="265" r:id="rId5"/>
    <p:sldId id="273" r:id="rId6"/>
    <p:sldId id="276" r:id="rId7"/>
    <p:sldId id="275" r:id="rId8"/>
    <p:sldId id="272" r:id="rId9"/>
  </p:sldIdLst>
  <p:sldSz cx="12192000" cy="6858000"/>
  <p:notesSz cx="6858000" cy="9144000"/>
  <p:embeddedFontLst>
    <p:embeddedFont>
      <p:font typeface="Montserrat" charset="0"/>
      <p:regular r:id="rId11"/>
      <p:bold r:id="rId12"/>
      <p:italic r:id="rId13"/>
      <p:boldItalic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Montserrat SemiBold" charset="0"/>
      <p:bold r:id="rId19"/>
      <p:boldItalic r:id="rId20"/>
    </p:embeddedFont>
    <p:embeddedFont>
      <p:font typeface="Montserrat Medium" charset="0"/>
      <p:regular r:id="rId21"/>
      <p:italic r:id="rId22"/>
    </p:embeddedFont>
    <p:embeddedFont>
      <p:font typeface="Verdana" pitchFamily="34" charset="0"/>
      <p:regular r:id="rId23"/>
      <p:bold r:id="rId24"/>
      <p:italic r:id="rId25"/>
      <p:boldItalic r:id="rId26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6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C4F"/>
    <a:srgbClr val="BC945A"/>
    <a:srgbClr val="A42145"/>
    <a:srgbClr val="DEC9A2"/>
    <a:srgbClr val="404040"/>
    <a:srgbClr val="6E152E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86395"/>
  </p:normalViewPr>
  <p:slideViewPr>
    <p:cSldViewPr snapToGrid="0" snapToObjects="1">
      <p:cViewPr>
        <p:scale>
          <a:sx n="66" d="100"/>
          <a:sy n="66" d="100"/>
        </p:scale>
        <p:origin x="-1212" y="-72"/>
      </p:cViewPr>
      <p:guideLst>
        <p:guide orient="horz" pos="261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677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139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=""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="" xmlns:a16="http://schemas.microsoft.com/office/drawing/2014/main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568859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42983"/>
            <a:ext cx="4114800" cy="10291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7" y="578802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0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10/02/2022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CLICK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5444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="" xmlns:a16="http://schemas.microsoft.com/office/drawing/2014/main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9">
            <a:extLst>
              <a:ext uri="{FF2B5EF4-FFF2-40B4-BE49-F238E27FC236}">
                <a16:creationId xmlns="" xmlns:a16="http://schemas.microsoft.com/office/drawing/2014/main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="" xmlns:a16="http://schemas.microsoft.com/office/drawing/2014/main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433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=""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07026C3A-072A-4E4D-9ACD-01A67AD88FA7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0227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072639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=""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39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598714"/>
            <a:ext cx="10942320" cy="1213257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" y="1991359"/>
            <a:ext cx="10942320" cy="41856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2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540702"/>
            <a:ext cx="1140460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="" xmlns:a16="http://schemas.microsoft.com/office/drawing/2014/main" id="{84DDB3BA-74B1-8B40-84C0-F183D1F24F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40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242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=""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=""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=""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79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=""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=""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=""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10/02/2022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0" r:id="rId3"/>
    <p:sldLayoutId id="214748365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6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6" r:id="rId16"/>
    <p:sldLayoutId id="21474836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5C6AF3-B468-F348-8C08-1847884F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245C4F"/>
                </a:solidFill>
              </a:rPr>
              <a:t>ESTRATEGIAS DE AFRONTAMIENTO AL ESTRÉS. </a:t>
            </a:r>
            <a:endParaRPr lang="es-MX" dirty="0">
              <a:solidFill>
                <a:srgbClr val="245C4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550ADD4-A5EF-1449-8BEA-31CD73583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263" y="4192393"/>
            <a:ext cx="1885567" cy="2185279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="" xmlns:a16="http://schemas.microsoft.com/office/drawing/2014/main" id="{CA747A0D-73FC-4E00-9452-B126B93FD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9238" y="4158429"/>
            <a:ext cx="3783554" cy="6211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5F631982-7CAF-45F1-9EDA-9EFFA4472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20" y="5500896"/>
            <a:ext cx="3750556" cy="8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6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69" y="561520"/>
            <a:ext cx="8256732" cy="950687"/>
          </a:xfrm>
        </p:spPr>
        <p:txBody>
          <a:bodyPr/>
          <a:lstStyle/>
          <a:p>
            <a:r>
              <a:rPr lang="es-MX" dirty="0"/>
              <a:t>E</a:t>
            </a:r>
            <a:r>
              <a:rPr lang="es-MX" dirty="0" smtClean="0"/>
              <a:t>STRÉS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237AA16-BD1D-AD4C-879C-A685049EB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818" y="1732281"/>
            <a:ext cx="11141547" cy="923834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  <a:sym typeface="Verdana"/>
              </a:rPr>
              <a:t>Es una </a:t>
            </a:r>
            <a:r>
              <a:rPr lang="es-ES" dirty="0">
                <a:solidFill>
                  <a:schemeClr val="tx1"/>
                </a:solidFill>
                <a:sym typeface="Verdana"/>
              </a:rPr>
              <a:t>reacción fisiológica provocada por alguna situación difícil ya sea física o emocional por cuanto el organismo responde con diferentes reacciones de defensa </a:t>
            </a:r>
            <a:endParaRPr lang="es-ES" dirty="0">
              <a:solidFill>
                <a:schemeClr val="tx1"/>
              </a:solidFill>
            </a:endParaRPr>
          </a:p>
          <a:p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D51ADE3-0F07-E246-8287-4128F6108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186985"/>
            <a:ext cx="736880" cy="858344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="" xmlns:a16="http://schemas.microsoft.com/office/drawing/2014/main" id="{FB5E5614-D679-4ECD-9CB8-D6B26401E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43176" y="268418"/>
            <a:ext cx="1833925" cy="30106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13DE0E0D-FE9C-4758-B680-3CA0CA3A4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" y="125122"/>
            <a:ext cx="2810800" cy="659585"/>
          </a:xfrm>
          <a:prstGeom prst="rect">
            <a:avLst/>
          </a:prstGeom>
        </p:spPr>
      </p:pic>
      <p:sp>
        <p:nvSpPr>
          <p:cNvPr id="9" name="8 Flecha abajo"/>
          <p:cNvSpPr/>
          <p:nvPr/>
        </p:nvSpPr>
        <p:spPr>
          <a:xfrm>
            <a:off x="5963804" y="1344748"/>
            <a:ext cx="232228" cy="38753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Flecha abajo"/>
          <p:cNvSpPr/>
          <p:nvPr/>
        </p:nvSpPr>
        <p:spPr>
          <a:xfrm rot="2637083">
            <a:off x="2446504" y="2779353"/>
            <a:ext cx="235106" cy="818487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Flecha abajo"/>
          <p:cNvSpPr/>
          <p:nvPr/>
        </p:nvSpPr>
        <p:spPr>
          <a:xfrm rot="18595507">
            <a:off x="5508741" y="2710717"/>
            <a:ext cx="268354" cy="91509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Google Shape;106;p20"/>
          <p:cNvSpPr txBox="1">
            <a:spLocks/>
          </p:cNvSpPr>
          <p:nvPr/>
        </p:nvSpPr>
        <p:spPr>
          <a:xfrm>
            <a:off x="296818" y="3595541"/>
            <a:ext cx="3593012" cy="257303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3600" b="1" dirty="0" err="1" smtClean="0">
                <a:solidFill>
                  <a:schemeClr val="tx1"/>
                </a:solidFill>
              </a:rPr>
              <a:t>EUSTRES</a:t>
            </a:r>
            <a:endParaRPr lang="es-MX" sz="3600" b="1" dirty="0" smtClean="0">
              <a:solidFill>
                <a:schemeClr val="tx1"/>
              </a:solidFill>
            </a:endParaRPr>
          </a:p>
          <a:p>
            <a:pPr algn="just">
              <a:spcBef>
                <a:spcPts val="1333"/>
              </a:spcBef>
            </a:pPr>
            <a:r>
              <a:rPr lang="es-MX" sz="2500" dirty="0" smtClean="0">
                <a:solidFill>
                  <a:schemeClr val="tx1"/>
                </a:solidFill>
              </a:rPr>
              <a:t>La </a:t>
            </a:r>
            <a:r>
              <a:rPr lang="es-MX" sz="2500" dirty="0">
                <a:solidFill>
                  <a:schemeClr val="tx1"/>
                </a:solidFill>
              </a:rPr>
              <a:t>persona con estrés positivo se caracteriza por ser creativo y motivado</a:t>
            </a:r>
          </a:p>
          <a:p>
            <a:pPr>
              <a:spcBef>
                <a:spcPts val="1333"/>
              </a:spcBef>
            </a:pPr>
            <a:endParaRPr lang="es-MX" dirty="0" smtClean="0"/>
          </a:p>
          <a:p>
            <a:pPr>
              <a:spcBef>
                <a:spcPts val="1600"/>
              </a:spcBef>
            </a:pPr>
            <a:endParaRPr lang="es-MX" dirty="0" smtClean="0"/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lang="es-MX" dirty="0"/>
          </a:p>
        </p:txBody>
      </p:sp>
      <p:sp>
        <p:nvSpPr>
          <p:cNvPr id="19" name="Google Shape;106;p20"/>
          <p:cNvSpPr txBox="1">
            <a:spLocks/>
          </p:cNvSpPr>
          <p:nvPr/>
        </p:nvSpPr>
        <p:spPr>
          <a:xfrm>
            <a:off x="5205918" y="3598803"/>
            <a:ext cx="3593012" cy="275845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333"/>
              </a:spcBef>
            </a:pPr>
            <a:r>
              <a:rPr lang="es-MX" sz="3600" b="1" dirty="0" err="1">
                <a:solidFill>
                  <a:schemeClr val="tx1"/>
                </a:solidFill>
              </a:rPr>
              <a:t>DISTRES</a:t>
            </a:r>
            <a:endParaRPr lang="es-MX" sz="3600" b="1" dirty="0">
              <a:solidFill>
                <a:schemeClr val="tx1"/>
              </a:solidFill>
            </a:endParaRPr>
          </a:p>
          <a:p>
            <a:pPr>
              <a:spcBef>
                <a:spcPts val="1333"/>
              </a:spcBef>
            </a:pPr>
            <a:r>
              <a:rPr lang="es-MX" dirty="0">
                <a:solidFill>
                  <a:schemeClr val="tx1"/>
                </a:solidFill>
              </a:rPr>
              <a:t>Produce una sobrecarga de trabajo no </a:t>
            </a:r>
            <a:r>
              <a:rPr lang="es-MX" dirty="0" smtClean="0">
                <a:solidFill>
                  <a:schemeClr val="tx1"/>
                </a:solidFill>
              </a:rPr>
              <a:t>asimilable</a:t>
            </a:r>
          </a:p>
          <a:p>
            <a:pPr>
              <a:spcBef>
                <a:spcPts val="1600"/>
              </a:spcBef>
            </a:pPr>
            <a:endParaRPr lang="es-MX" dirty="0" smtClean="0"/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lang="es-MX" dirty="0"/>
          </a:p>
        </p:txBody>
      </p:sp>
      <p:sp>
        <p:nvSpPr>
          <p:cNvPr id="21" name="20 Flecha derecha"/>
          <p:cNvSpPr/>
          <p:nvPr/>
        </p:nvSpPr>
        <p:spPr>
          <a:xfrm>
            <a:off x="8380816" y="4532974"/>
            <a:ext cx="916962" cy="34908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Google Shape;106;p20"/>
          <p:cNvSpPr txBox="1">
            <a:spLocks/>
          </p:cNvSpPr>
          <p:nvPr/>
        </p:nvSpPr>
        <p:spPr>
          <a:xfrm>
            <a:off x="9460138" y="3549901"/>
            <a:ext cx="2346668" cy="275845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600"/>
              </a:spcBef>
              <a:buFont typeface="Wingdings" pitchFamily="2" charset="2"/>
              <a:buChar char="Ø"/>
            </a:pPr>
            <a:r>
              <a:rPr lang="es-MX" dirty="0" smtClean="0">
                <a:solidFill>
                  <a:schemeClr val="tx1"/>
                </a:solidFill>
              </a:rPr>
              <a:t>Enfermedades cardiovasculares.</a:t>
            </a:r>
          </a:p>
          <a:p>
            <a:pPr marL="342900" indent="-342900">
              <a:spcBef>
                <a:spcPts val="1600"/>
              </a:spcBef>
              <a:buFont typeface="Wingdings" pitchFamily="2" charset="2"/>
              <a:buChar char="Ø"/>
            </a:pPr>
            <a:r>
              <a:rPr lang="es-MX" dirty="0" smtClean="0">
                <a:solidFill>
                  <a:schemeClr val="tx1"/>
                </a:solidFill>
              </a:rPr>
              <a:t>Enfermedades gastrointestinales.</a:t>
            </a:r>
          </a:p>
          <a:p>
            <a:pPr marL="342900" indent="-342900">
              <a:spcBef>
                <a:spcPts val="1600"/>
              </a:spcBef>
              <a:buFont typeface="Wingdings" pitchFamily="2" charset="2"/>
              <a:buChar char="Ø"/>
            </a:pPr>
            <a:r>
              <a:rPr lang="es-MX" dirty="0" smtClean="0">
                <a:solidFill>
                  <a:schemeClr val="tx1"/>
                </a:solidFill>
              </a:rPr>
              <a:t>Obesidad</a:t>
            </a:r>
          </a:p>
          <a:p>
            <a:pPr marL="342900" indent="-342900">
              <a:spcBef>
                <a:spcPts val="1600"/>
              </a:spcBef>
              <a:buFont typeface="Wingdings" pitchFamily="2" charset="2"/>
              <a:buChar char="Ø"/>
            </a:pPr>
            <a:r>
              <a:rPr lang="es-MX" dirty="0" smtClean="0">
                <a:solidFill>
                  <a:schemeClr val="tx1"/>
                </a:solidFill>
              </a:rPr>
              <a:t>Diabetes</a:t>
            </a:r>
          </a:p>
          <a:p>
            <a:pPr marL="342900" indent="-342900">
              <a:spcBef>
                <a:spcPts val="1600"/>
              </a:spcBef>
              <a:buFont typeface="Wingdings" pitchFamily="2" charset="2"/>
              <a:buChar char="Ø"/>
            </a:pPr>
            <a:r>
              <a:rPr lang="es-MX" dirty="0" smtClean="0">
                <a:solidFill>
                  <a:schemeClr val="tx1"/>
                </a:solidFill>
              </a:rPr>
              <a:t>Fibromialgia</a:t>
            </a:r>
          </a:p>
          <a:p>
            <a:pPr>
              <a:spcBef>
                <a:spcPts val="1600"/>
              </a:spcBef>
            </a:pPr>
            <a:endParaRPr lang="es-MX" dirty="0" smtClean="0"/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54335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12" y="1229994"/>
            <a:ext cx="4351087" cy="1341594"/>
          </a:xfrm>
        </p:spPr>
        <p:txBody>
          <a:bodyPr>
            <a:normAutofit/>
          </a:bodyPr>
          <a:lstStyle/>
          <a:p>
            <a:r>
              <a:rPr lang="es-MX" dirty="0" smtClean="0"/>
              <a:t>¿Cómo se que va a llover?</a:t>
            </a:r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F1F3394-A44D-5346-8803-2A8855A06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="" xmlns:a16="http://schemas.microsoft.com/office/drawing/2014/main" id="{70F8B6E5-AE8A-4949-BAB1-A536AD906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5076" y="708660"/>
            <a:ext cx="1833925" cy="30106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97EC982-E6F5-4C4F-89BE-9C79B4C19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" y="125122"/>
            <a:ext cx="2810800" cy="659585"/>
          </a:xfrm>
          <a:prstGeom prst="rect">
            <a:avLst/>
          </a:prstGeom>
        </p:spPr>
      </p:pic>
      <p:sp>
        <p:nvSpPr>
          <p:cNvPr id="4" name="AutoShape 2" descr="PNG y SVG de cuerpo humano con fondo transparente para descarg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416C1623-7A46-7D4D-9CA9-CAAF73FE5B5A}"/>
              </a:ext>
            </a:extLst>
          </p:cNvPr>
          <p:cNvSpPr txBox="1">
            <a:spLocks/>
          </p:cNvSpPr>
          <p:nvPr/>
        </p:nvSpPr>
        <p:spPr>
          <a:xfrm>
            <a:off x="6222569" y="1260000"/>
            <a:ext cx="4351087" cy="1341594"/>
          </a:xfrm>
          <a:prstGeom prst="rect">
            <a:avLst/>
          </a:prstGeom>
        </p:spPr>
        <p:txBody>
          <a:bodyPr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BC945A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dirty="0" smtClean="0"/>
              <a:t>¿Cómo se que me va a dar gripa?</a:t>
            </a:r>
            <a:endParaRPr lang="es-MX" dirty="0"/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416C1623-7A46-7D4D-9CA9-CAAF73FE5B5A}"/>
              </a:ext>
            </a:extLst>
          </p:cNvPr>
          <p:cNvSpPr txBox="1">
            <a:spLocks/>
          </p:cNvSpPr>
          <p:nvPr/>
        </p:nvSpPr>
        <p:spPr>
          <a:xfrm>
            <a:off x="3385026" y="5428343"/>
            <a:ext cx="4351087" cy="8418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BC945A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dirty="0" smtClean="0"/>
              <a:t>¿Qué hago?</a:t>
            </a:r>
            <a:endParaRPr lang="es-MX" dirty="0"/>
          </a:p>
        </p:txBody>
      </p:sp>
      <p:pic>
        <p:nvPicPr>
          <p:cNvPr id="3074" name="Picture 2" descr="Las 10 principales actividades para realizar en un día lluvioso en Casa de  Camp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97" y="2924071"/>
            <a:ext cx="3635231" cy="250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Qué causa la gripa? – Querido Inviern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3" t="18162" r="19833" b="19362"/>
          <a:stretch/>
        </p:blipFill>
        <p:spPr bwMode="auto">
          <a:xfrm>
            <a:off x="7358446" y="2571588"/>
            <a:ext cx="2293259" cy="268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95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13" y="1009720"/>
            <a:ext cx="10521950" cy="921658"/>
          </a:xfrm>
        </p:spPr>
        <p:txBody>
          <a:bodyPr/>
          <a:lstStyle/>
          <a:p>
            <a:r>
              <a:rPr lang="es-MX" dirty="0" smtClean="0"/>
              <a:t>Reconozco mis emociones</a:t>
            </a:r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F1F3394-A44D-5346-8803-2A8855A06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="" xmlns:a16="http://schemas.microsoft.com/office/drawing/2014/main" id="{70F8B6E5-AE8A-4949-BAB1-A536AD906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5076" y="708660"/>
            <a:ext cx="1833925" cy="30106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97EC982-E6F5-4C4F-89BE-9C79B4C19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" y="125122"/>
            <a:ext cx="2810800" cy="659585"/>
          </a:xfrm>
          <a:prstGeom prst="rect">
            <a:avLst/>
          </a:prstGeom>
        </p:spPr>
      </p:pic>
      <p:sp>
        <p:nvSpPr>
          <p:cNvPr id="4" name="AutoShape 2" descr="PNG y SVG de cuerpo humano con fondo transparente para descarg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421946"/>
            <a:ext cx="5225143" cy="522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Google Shape;106;p20"/>
          <p:cNvSpPr txBox="1">
            <a:spLocks/>
          </p:cNvSpPr>
          <p:nvPr/>
        </p:nvSpPr>
        <p:spPr>
          <a:xfrm>
            <a:off x="5583290" y="2219576"/>
            <a:ext cx="5486636" cy="400705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</a:pPr>
            <a:r>
              <a:rPr lang="es-MX" dirty="0" smtClean="0">
                <a:solidFill>
                  <a:schemeClr val="tx1"/>
                </a:solidFill>
              </a:rPr>
              <a:t>¿En qué parte de mi cuerpo siento…</a:t>
            </a:r>
          </a:p>
          <a:p>
            <a:pPr marL="342900" indent="-342900">
              <a:spcBef>
                <a:spcPts val="1600"/>
              </a:spcBef>
              <a:buFont typeface="Wingdings" pitchFamily="2" charset="2"/>
              <a:buChar char="Ø"/>
            </a:pPr>
            <a:r>
              <a:rPr lang="es-MX" dirty="0" smtClean="0">
                <a:solidFill>
                  <a:schemeClr val="tx1"/>
                </a:solidFill>
              </a:rPr>
              <a:t>Alegría</a:t>
            </a:r>
          </a:p>
          <a:p>
            <a:pPr marL="342900" indent="-342900">
              <a:spcBef>
                <a:spcPts val="1600"/>
              </a:spcBef>
              <a:buFont typeface="Wingdings" pitchFamily="2" charset="2"/>
              <a:buChar char="Ø"/>
            </a:pPr>
            <a:r>
              <a:rPr lang="es-MX" dirty="0" smtClean="0">
                <a:solidFill>
                  <a:schemeClr val="tx1"/>
                </a:solidFill>
              </a:rPr>
              <a:t>Miedo</a:t>
            </a:r>
          </a:p>
          <a:p>
            <a:pPr marL="342900" indent="-342900">
              <a:spcBef>
                <a:spcPts val="1600"/>
              </a:spcBef>
              <a:buFont typeface="Wingdings" pitchFamily="2" charset="2"/>
              <a:buChar char="Ø"/>
            </a:pPr>
            <a:r>
              <a:rPr lang="es-MX" dirty="0" smtClean="0">
                <a:solidFill>
                  <a:schemeClr val="tx1"/>
                </a:solidFill>
              </a:rPr>
              <a:t>Enojo</a:t>
            </a:r>
          </a:p>
          <a:p>
            <a:pPr marL="342900" indent="-342900">
              <a:spcBef>
                <a:spcPts val="1600"/>
              </a:spcBef>
              <a:buFont typeface="Wingdings" pitchFamily="2" charset="2"/>
              <a:buChar char="Ø"/>
            </a:pPr>
            <a:r>
              <a:rPr lang="es-MX" dirty="0" smtClean="0">
                <a:solidFill>
                  <a:schemeClr val="tx1"/>
                </a:solidFill>
              </a:rPr>
              <a:t>Desagrado</a:t>
            </a:r>
            <a:endParaRPr lang="es-MX" dirty="0" smtClean="0">
              <a:solidFill>
                <a:schemeClr val="tx1"/>
              </a:solidFill>
            </a:endParaRPr>
          </a:p>
          <a:p>
            <a:pPr marL="342900" indent="-342900">
              <a:spcBef>
                <a:spcPts val="1600"/>
              </a:spcBef>
              <a:buFont typeface="Wingdings" pitchFamily="2" charset="2"/>
              <a:buChar char="Ø"/>
            </a:pPr>
            <a:r>
              <a:rPr lang="es-MX" dirty="0" smtClean="0">
                <a:solidFill>
                  <a:schemeClr val="tx1"/>
                </a:solidFill>
              </a:rPr>
              <a:t>Tristeza</a:t>
            </a:r>
          </a:p>
          <a:p>
            <a:pPr marL="342900" indent="-342900">
              <a:spcBef>
                <a:spcPts val="1600"/>
              </a:spcBef>
              <a:buFont typeface="Wingdings" pitchFamily="2" charset="2"/>
              <a:buChar char="Ø"/>
            </a:pPr>
            <a:r>
              <a:rPr lang="es-MX" dirty="0" smtClean="0">
                <a:solidFill>
                  <a:schemeClr val="tx1"/>
                </a:solidFill>
              </a:rPr>
              <a:t>Estrés?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3789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03097B0-AE0A-5F48-8B50-C6B08017D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2052320"/>
            <a:ext cx="11016726" cy="821510"/>
          </a:xfrm>
        </p:spPr>
        <p:txBody>
          <a:bodyPr/>
          <a:lstStyle/>
          <a:p>
            <a:r>
              <a:rPr lang="es-MX" dirty="0" smtClean="0"/>
              <a:t>Démonos unos momentos para respirar.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="" xmlns:a16="http://schemas.microsoft.com/office/drawing/2014/main" id="{2828B2B1-10B3-43BE-B4AC-3D3319BDE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05076" y="708660"/>
            <a:ext cx="1833925" cy="3010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029AB409-5942-437E-B20E-47FA235EB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58" y="784707"/>
            <a:ext cx="2810800" cy="659585"/>
          </a:xfrm>
          <a:prstGeom prst="rect">
            <a:avLst/>
          </a:prstGeom>
        </p:spPr>
      </p:pic>
      <p:sp>
        <p:nvSpPr>
          <p:cNvPr id="2" name="AutoShape 2" descr="Mindfulness - Centre Casa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88" y="2873830"/>
            <a:ext cx="4329339" cy="278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84" y="2786978"/>
            <a:ext cx="3845173" cy="237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790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13" y="1267257"/>
            <a:ext cx="10521950" cy="921658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Lista de prioridades</a:t>
            </a:r>
            <a:br>
              <a:rPr lang="es-MX" dirty="0" smtClean="0"/>
            </a:br>
            <a:r>
              <a:rPr lang="es-MX" dirty="0" smtClean="0"/>
              <a:t> </a:t>
            </a:r>
            <a:r>
              <a:rPr lang="es-MX" sz="2200" dirty="0" smtClean="0"/>
              <a:t>(solución de problema, delegar actividades)</a:t>
            </a:r>
            <a:endParaRPr lang="es-MX" sz="2200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F1F3394-A44D-5346-8803-2A8855A06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="" xmlns:a16="http://schemas.microsoft.com/office/drawing/2014/main" id="{70F8B6E5-AE8A-4949-BAB1-A536AD906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5076" y="708660"/>
            <a:ext cx="1833925" cy="30106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97EC982-E6F5-4C4F-89BE-9C79B4C19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" y="125122"/>
            <a:ext cx="2810800" cy="659585"/>
          </a:xfrm>
          <a:prstGeom prst="rect">
            <a:avLst/>
          </a:prstGeom>
        </p:spPr>
      </p:pic>
      <p:sp>
        <p:nvSpPr>
          <p:cNvPr id="4" name="AutoShape 2" descr="PNG y SVG de cuerpo humano con fondo transparente para descarg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098" name="Picture 2" descr="Ventajas y desventajas de usar check list en auditoría | iAuditor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145" y="2213052"/>
            <a:ext cx="7712856" cy="405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04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6C1623-7A46-7D4D-9CA9-CAAF73FE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33" y="5186115"/>
            <a:ext cx="10521950" cy="921658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¿Cómo me voy a hacer feliz hoy?</a:t>
            </a:r>
            <a:br>
              <a:rPr lang="es-MX" dirty="0" smtClean="0"/>
            </a:br>
            <a:endParaRPr lang="es-MX" sz="2200" dirty="0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F1F3394-A44D-5346-8803-2A8855A06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="" xmlns:a16="http://schemas.microsoft.com/office/drawing/2014/main" id="{70F8B6E5-AE8A-4949-BAB1-A536AD906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5076" y="708660"/>
            <a:ext cx="1833925" cy="30106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897EC982-E6F5-4C4F-89BE-9C79B4C19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" y="125122"/>
            <a:ext cx="2810800" cy="659585"/>
          </a:xfrm>
          <a:prstGeom prst="rect">
            <a:avLst/>
          </a:prstGeom>
        </p:spPr>
      </p:pic>
      <p:sp>
        <p:nvSpPr>
          <p:cNvPr id="4" name="AutoShape 2" descr="PNG y SVG de cuerpo humano con fondo transparente para descarg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2627085" y="1255302"/>
            <a:ext cx="65601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b="1" dirty="0">
                <a:solidFill>
                  <a:srgbClr val="BC945A"/>
                </a:solidFill>
                <a:latin typeface="Montserrat SemiBold" pitchFamily="2" charset="77"/>
                <a:ea typeface="+mj-ea"/>
                <a:cs typeface="+mj-cs"/>
              </a:rPr>
              <a:t>¿Qué hago para mí?</a:t>
            </a:r>
            <a:endParaRPr lang="es-MX" dirty="0"/>
          </a:p>
        </p:txBody>
      </p:sp>
      <p:sp>
        <p:nvSpPr>
          <p:cNvPr id="5" name="AutoShape 6" descr="Amor propio: 6 tips que no fallan para aprender a hablar de ti en positivo  | Effortless Chi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8" descr="Amor propio: 6 tips que no fallan para aprender a hablar de ti en positivo  | Effortless Chi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926" y="2024743"/>
            <a:ext cx="3242654" cy="324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537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="" xmlns:a16="http://schemas.microsoft.com/office/drawing/2014/main" id="{4BB73A87-C887-FB46-B2A3-7E9DFD5A7E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/>
              <a:t>¡GRACIAS!</a:t>
            </a:r>
          </a:p>
          <a:p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DE42411-A390-D647-84BF-45B0C8BD7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263" y="4192393"/>
            <a:ext cx="1885567" cy="218527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085DA68D-3FA2-4C62-8B7B-0A9800A9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9238" y="4158429"/>
            <a:ext cx="3783554" cy="62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506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1878</TotalTime>
  <Words>122</Words>
  <Application>Microsoft Office PowerPoint</Application>
  <PresentationFormat>Personalizado</PresentationFormat>
  <Paragraphs>31</Paragraphs>
  <Slides>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Arial</vt:lpstr>
      <vt:lpstr>Montserrat</vt:lpstr>
      <vt:lpstr>Calibri</vt:lpstr>
      <vt:lpstr>Montserrat SemiBold</vt:lpstr>
      <vt:lpstr>Wingdings</vt:lpstr>
      <vt:lpstr>Montserrat Medium</vt:lpstr>
      <vt:lpstr>Verdana</vt:lpstr>
      <vt:lpstr>Tema de Office</vt:lpstr>
      <vt:lpstr>ESTRATEGIAS DE AFRONTAMIENTO AL ESTRÉS. </vt:lpstr>
      <vt:lpstr>ESTRÉS</vt:lpstr>
      <vt:lpstr>¿Cómo se que va a llover?</vt:lpstr>
      <vt:lpstr>Reconozco mis emociones</vt:lpstr>
      <vt:lpstr>Presentación de PowerPoint</vt:lpstr>
      <vt:lpstr>Lista de prioridades  (solución de problema, delegar actividades)</vt:lpstr>
      <vt:lpstr>  ¿Cómo me voy a hacer feliz hoy?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SALUD MENTAL</cp:lastModifiedBy>
  <cp:revision>64</cp:revision>
  <dcterms:created xsi:type="dcterms:W3CDTF">2018-12-04T03:27:02Z</dcterms:created>
  <dcterms:modified xsi:type="dcterms:W3CDTF">2022-02-10T17:54:23Z</dcterms:modified>
</cp:coreProperties>
</file>